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notesMasterIdLst>
    <p:notesMasterId r:id="rId8"/>
  </p:notesMasterIdLst>
  <p:sldIdLst>
    <p:sldId id="265" r:id="rId2"/>
    <p:sldId id="266" r:id="rId3"/>
    <p:sldId id="269" r:id="rId4"/>
    <p:sldId id="278" r:id="rId5"/>
    <p:sldId id="279" r:id="rId6"/>
    <p:sldId id="26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cisco javier rodriguez sandoval" initials="fjrs" lastIdx="3" clrIdx="0">
    <p:extLst>
      <p:ext uri="{19B8F6BF-5375-455C-9EA6-DF929625EA0E}">
        <p15:presenceInfo xmlns:p15="http://schemas.microsoft.com/office/powerpoint/2012/main" userId="francisco javier rodriguez sandoval" providerId="None"/>
      </p:ext>
    </p:extLst>
  </p:cmAuthor>
  <p:cmAuthor id="2" name="Sebastián Ignacio Toledo Flores" initials="SITF" lastIdx="1" clrIdx="1">
    <p:extLst>
      <p:ext uri="{19B8F6BF-5375-455C-9EA6-DF929625EA0E}">
        <p15:presenceInfo xmlns:p15="http://schemas.microsoft.com/office/powerpoint/2012/main" userId="Sebastián Ignacio Toledo Flor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D560A-8A9B-40CD-9B70-1C3550C5039E}" type="datetimeFigureOut">
              <a:rPr lang="es-CL" smtClean="0"/>
              <a:t>06-03-2022</a:t>
            </a:fld>
            <a:endParaRPr lang="es-CL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4172A-4101-4401-8B44-D446C146C472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07987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5907A83-62AD-4891-A8D1-9F14FBC1697D}" type="datetimeFigureOut">
              <a:rPr lang="es-CL" smtClean="0"/>
              <a:t>06-03-2022</a:t>
            </a:fld>
            <a:endParaRPr lang="es-C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s-C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25A74761-35B6-497C-951A-D1B5865F988C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8549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7A83-62AD-4891-A8D1-9F14FBC1697D}" type="datetimeFigureOut">
              <a:rPr lang="es-CL" smtClean="0"/>
              <a:t>06-03-2022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4761-35B6-497C-951A-D1B5865F988C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26224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7A83-62AD-4891-A8D1-9F14FBC1697D}" type="datetimeFigureOut">
              <a:rPr lang="es-CL" smtClean="0"/>
              <a:t>06-03-2022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4761-35B6-497C-951A-D1B5865F988C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26812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7A83-62AD-4891-A8D1-9F14FBC1697D}" type="datetimeFigureOut">
              <a:rPr lang="es-CL" smtClean="0"/>
              <a:t>06-03-2022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4761-35B6-497C-951A-D1B5865F988C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20448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7A83-62AD-4891-A8D1-9F14FBC1697D}" type="datetimeFigureOut">
              <a:rPr lang="es-CL" smtClean="0"/>
              <a:t>06-03-2022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4761-35B6-497C-951A-D1B5865F988C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12054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7A83-62AD-4891-A8D1-9F14FBC1697D}" type="datetimeFigureOut">
              <a:rPr lang="es-CL" smtClean="0"/>
              <a:t>06-03-2022</a:t>
            </a:fld>
            <a:endParaRPr lang="es-C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4761-35B6-497C-951A-D1B5865F988C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10216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7A83-62AD-4891-A8D1-9F14FBC1697D}" type="datetimeFigureOut">
              <a:rPr lang="es-CL" smtClean="0"/>
              <a:t>06-03-2022</a:t>
            </a:fld>
            <a:endParaRPr lang="es-C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4761-35B6-497C-951A-D1B5865F988C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2382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7A83-62AD-4891-A8D1-9F14FBC1697D}" type="datetimeFigureOut">
              <a:rPr lang="es-CL" smtClean="0"/>
              <a:t>06-03-2022</a:t>
            </a:fld>
            <a:endParaRPr lang="es-C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4761-35B6-497C-951A-D1B5865F988C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96864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7A83-62AD-4891-A8D1-9F14FBC1697D}" type="datetimeFigureOut">
              <a:rPr lang="es-CL" smtClean="0"/>
              <a:t>06-03-2022</a:t>
            </a:fld>
            <a:endParaRPr lang="es-C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4761-35B6-497C-951A-D1B5865F988C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40155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7A83-62AD-4891-A8D1-9F14FBC1697D}" type="datetimeFigureOut">
              <a:rPr lang="es-CL" smtClean="0"/>
              <a:t>06-03-2022</a:t>
            </a:fld>
            <a:endParaRPr lang="es-C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25A74761-35B6-497C-951A-D1B5865F988C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77993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5907A83-62AD-4891-A8D1-9F14FBC1697D}" type="datetimeFigureOut">
              <a:rPr lang="es-CL" smtClean="0"/>
              <a:t>06-03-2022</a:t>
            </a:fld>
            <a:endParaRPr lang="es-CL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s-CL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25A74761-35B6-497C-951A-D1B5865F988C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807422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3805">
              <a:srgbClr val="F9B7C4"/>
            </a:gs>
            <a:gs pos="13000">
              <a:srgbClr val="FAC7D2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15907A83-62AD-4891-A8D1-9F14FBC1697D}" type="datetimeFigureOut">
              <a:rPr lang="es-CL" smtClean="0"/>
              <a:t>06-03-2022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25A74761-35B6-497C-951A-D1B5865F988C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4862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Logotipo&#10;&#10;Descripción generada automáticamente">
            <a:extLst>
              <a:ext uri="{FF2B5EF4-FFF2-40B4-BE49-F238E27FC236}">
                <a16:creationId xmlns:a16="http://schemas.microsoft.com/office/drawing/2014/main" id="{91CD3C35-DA8B-4BE7-8CF3-EA5C961CD1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700" y="310843"/>
            <a:ext cx="2709760" cy="2709760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C22115AC-2736-48E3-8700-582C927A79AC}"/>
              </a:ext>
            </a:extLst>
          </p:cNvPr>
          <p:cNvSpPr txBox="1">
            <a:spLocks/>
          </p:cNvSpPr>
          <p:nvPr/>
        </p:nvSpPr>
        <p:spPr>
          <a:xfrm>
            <a:off x="535078" y="2381897"/>
            <a:ext cx="6369760" cy="4257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4400" dirty="0">
                <a:solidFill>
                  <a:schemeClr val="accent6">
                    <a:lumMod val="75000"/>
                  </a:schemeClr>
                </a:solidFill>
              </a:rPr>
              <a:t>Ley Sistema de Garantías y de los derechos de la niñez y adolescencia</a:t>
            </a:r>
          </a:p>
          <a:p>
            <a:pPr algn="ctr"/>
            <a:endParaRPr lang="es-CL" sz="44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s-CL" sz="3000" i="1" dirty="0">
                <a:solidFill>
                  <a:schemeClr val="accent6">
                    <a:lumMod val="75000"/>
                  </a:schemeClr>
                </a:solidFill>
              </a:rPr>
              <a:t>Boletín 10.315-18</a:t>
            </a:r>
            <a:br>
              <a:rPr lang="es-CL" sz="4400" dirty="0">
                <a:solidFill>
                  <a:schemeClr val="accent6">
                    <a:lumMod val="75000"/>
                  </a:schemeClr>
                </a:solidFill>
              </a:rPr>
            </a:br>
            <a:endParaRPr lang="es-CL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37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A50BCC-CC55-4115-BA7E-1DFD69B4A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1396999"/>
            <a:ext cx="10772775" cy="957581"/>
          </a:xfrm>
        </p:spPr>
        <p:txBody>
          <a:bodyPr>
            <a:normAutofit/>
          </a:bodyPr>
          <a:lstStyle/>
          <a:p>
            <a:r>
              <a:rPr lang="es-CL" sz="3600" b="1" dirty="0">
                <a:solidFill>
                  <a:schemeClr val="accent6">
                    <a:lumMod val="75000"/>
                  </a:schemeClr>
                </a:solidFill>
              </a:rPr>
              <a:t>¿Para que es esta Ley?</a:t>
            </a:r>
            <a:endParaRPr lang="es-CL" sz="36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F8EDFA-CE11-4F64-8436-A060258F9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354580"/>
            <a:ext cx="10753725" cy="3766185"/>
          </a:xfrm>
        </p:spPr>
        <p:txBody>
          <a:bodyPr>
            <a:normAutofit lnSpcReduction="10000"/>
          </a:bodyPr>
          <a:lstStyle/>
          <a:p>
            <a:pPr algn="just"/>
            <a:r>
              <a:rPr lang="es-CL" dirty="0"/>
              <a:t>La nueva Ley de Garantías y protección integral de los derechos de la niñez y adolescencia, se inició el jueves 24 de septiembre de 2015, en el gobierno de Bachelet II y su discusión siguió en el gobierno de Piñera II.</a:t>
            </a:r>
          </a:p>
          <a:p>
            <a:pPr algn="just"/>
            <a:r>
              <a:rPr lang="es-CL" dirty="0"/>
              <a:t>En su discusión, este proyecto Ley fue cambiando de nombres: Ley Marco, Ley de Garantías, Ley integral, quedando hoy como Ley de Garantías y protección integral de los derechos de la niñez y adolescencia.</a:t>
            </a:r>
          </a:p>
          <a:p>
            <a:pPr algn="just"/>
            <a:r>
              <a:rPr lang="es-CL" dirty="0"/>
              <a:t>Esta Ley es una deuda que tiene nuestro país para con sus niños y jóvenes luego de ratificada la Convención de los derechos del niño en el año 1990.</a:t>
            </a:r>
          </a:p>
          <a:p>
            <a:pPr algn="just"/>
            <a:r>
              <a:rPr lang="es-CL" dirty="0"/>
              <a:t>Esta Ley es para crear una normativa, de </a:t>
            </a:r>
            <a:r>
              <a:rPr lang="es-ES" dirty="0"/>
              <a:t>mecanismos institucionales, programáticos y procesales, a nivel administrativo y judicial, nacional y local, que materialicen de forma efectiva el cumplimiento de los derechos de la niñez y juventud.</a:t>
            </a: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80859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A50BCC-CC55-4115-BA7E-1DFD69B4A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1397000"/>
            <a:ext cx="10772775" cy="708026"/>
          </a:xfrm>
        </p:spPr>
        <p:txBody>
          <a:bodyPr>
            <a:normAutofit/>
          </a:bodyPr>
          <a:lstStyle/>
          <a:p>
            <a:r>
              <a:rPr lang="es-ES" sz="3600" dirty="0">
                <a:solidFill>
                  <a:schemeClr val="accent6">
                    <a:lumMod val="75000"/>
                  </a:schemeClr>
                </a:solidFill>
              </a:rPr>
              <a:t>Las etapas que ha vivido</a:t>
            </a:r>
            <a:endParaRPr lang="es-CL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DF8FE853-7D30-47E3-94E5-C6D405DB5FEF}"/>
              </a:ext>
            </a:extLst>
          </p:cNvPr>
          <p:cNvCxnSpPr>
            <a:cxnSpLocks/>
          </p:cNvCxnSpPr>
          <p:nvPr/>
        </p:nvCxnSpPr>
        <p:spPr>
          <a:xfrm>
            <a:off x="418809" y="4103576"/>
            <a:ext cx="113543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>
            <a:extLst>
              <a:ext uri="{FF2B5EF4-FFF2-40B4-BE49-F238E27FC236}">
                <a16:creationId xmlns:a16="http://schemas.microsoft.com/office/drawing/2014/main" id="{E0F78E9F-8551-476C-8465-9FC4E618E0B7}"/>
              </a:ext>
            </a:extLst>
          </p:cNvPr>
          <p:cNvSpPr txBox="1"/>
          <p:nvPr/>
        </p:nvSpPr>
        <p:spPr>
          <a:xfrm>
            <a:off x="3018160" y="2247521"/>
            <a:ext cx="17069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500" b="1" dirty="0"/>
              <a:t>Octubre 2018</a:t>
            </a:r>
          </a:p>
          <a:p>
            <a:pPr algn="ctr"/>
            <a:r>
              <a:rPr lang="es-CL" sz="1500" dirty="0"/>
              <a:t>Se realizan indicaciones al P Ley – Acuerdo Nacional por la Infancia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53C27A5-EA81-43CD-97EF-C2C82A811F16}"/>
              </a:ext>
            </a:extLst>
          </p:cNvPr>
          <p:cNvSpPr txBox="1"/>
          <p:nvPr/>
        </p:nvSpPr>
        <p:spPr>
          <a:xfrm>
            <a:off x="553313" y="4560753"/>
            <a:ext cx="16291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500" b="1" dirty="0"/>
              <a:t>Mayo 2017</a:t>
            </a:r>
          </a:p>
          <a:p>
            <a:pPr algn="ctr"/>
            <a:r>
              <a:rPr lang="es-CL" sz="1500" dirty="0"/>
              <a:t>Ingresa a SENADO Comisión asuntos de infancia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335EDCE0-8B54-4555-9722-011DB83A6DFB}"/>
              </a:ext>
            </a:extLst>
          </p:cNvPr>
          <p:cNvSpPr/>
          <p:nvPr/>
        </p:nvSpPr>
        <p:spPr>
          <a:xfrm>
            <a:off x="508248" y="3812668"/>
            <a:ext cx="297951" cy="2909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603E217F-D46C-476D-A7C1-C62004D6E2BF}"/>
              </a:ext>
            </a:extLst>
          </p:cNvPr>
          <p:cNvSpPr/>
          <p:nvPr/>
        </p:nvSpPr>
        <p:spPr>
          <a:xfrm>
            <a:off x="1218924" y="4128839"/>
            <a:ext cx="297951" cy="2909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B021AC2-BE17-4BB1-92B6-BCC8F0C534A1}"/>
              </a:ext>
            </a:extLst>
          </p:cNvPr>
          <p:cNvSpPr txBox="1"/>
          <p:nvPr/>
        </p:nvSpPr>
        <p:spPr>
          <a:xfrm>
            <a:off x="0" y="2515758"/>
            <a:ext cx="136790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500" b="1" dirty="0"/>
              <a:t>Sept 2015</a:t>
            </a:r>
          </a:p>
          <a:p>
            <a:pPr algn="ctr"/>
            <a:r>
              <a:rPr lang="es-CL" sz="1500" dirty="0"/>
              <a:t>Ingreso del Proyecto ley Primer Tramite Constitucional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53A3B534-EFAD-4CDE-820C-46921A08AD6E}"/>
              </a:ext>
            </a:extLst>
          </p:cNvPr>
          <p:cNvSpPr/>
          <p:nvPr/>
        </p:nvSpPr>
        <p:spPr>
          <a:xfrm>
            <a:off x="1878358" y="3809624"/>
            <a:ext cx="297951" cy="2909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8023CDC4-2168-4654-98EF-E212CF880D71}"/>
              </a:ext>
            </a:extLst>
          </p:cNvPr>
          <p:cNvSpPr txBox="1"/>
          <p:nvPr/>
        </p:nvSpPr>
        <p:spPr>
          <a:xfrm>
            <a:off x="1345029" y="2550498"/>
            <a:ext cx="1527403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500" b="1" dirty="0"/>
              <a:t>Sept 2017</a:t>
            </a:r>
          </a:p>
          <a:p>
            <a:pPr algn="ctr"/>
            <a:r>
              <a:rPr lang="es-CL" sz="1500" dirty="0"/>
              <a:t>Se vota en sala, pasa a discusión general y particular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AD48B33F-DD40-4DDB-9F73-FE2030781775}"/>
              </a:ext>
            </a:extLst>
          </p:cNvPr>
          <p:cNvSpPr/>
          <p:nvPr/>
        </p:nvSpPr>
        <p:spPr>
          <a:xfrm>
            <a:off x="2738010" y="4128839"/>
            <a:ext cx="297951" cy="2909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296381B9-A53A-48B9-BD10-64AA10746D17}"/>
              </a:ext>
            </a:extLst>
          </p:cNvPr>
          <p:cNvSpPr txBox="1"/>
          <p:nvPr/>
        </p:nvSpPr>
        <p:spPr>
          <a:xfrm>
            <a:off x="2124164" y="4556638"/>
            <a:ext cx="170694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500" b="1" dirty="0"/>
              <a:t>Marzo 2018</a:t>
            </a:r>
          </a:p>
          <a:p>
            <a:pPr algn="ctr"/>
            <a:r>
              <a:rPr lang="es-CL" sz="1500" dirty="0"/>
              <a:t>Se inicia gobierno de Piñera II</a:t>
            </a:r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D430B77D-F7B3-47DC-8EA1-9C7950B1A1D1}"/>
              </a:ext>
            </a:extLst>
          </p:cNvPr>
          <p:cNvSpPr/>
          <p:nvPr/>
        </p:nvSpPr>
        <p:spPr>
          <a:xfrm>
            <a:off x="3629069" y="3791779"/>
            <a:ext cx="297951" cy="2909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22C430D2-2652-4A73-A269-DB12537C7ADA}"/>
              </a:ext>
            </a:extLst>
          </p:cNvPr>
          <p:cNvSpPr txBox="1"/>
          <p:nvPr/>
        </p:nvSpPr>
        <p:spPr>
          <a:xfrm>
            <a:off x="5070535" y="2213400"/>
            <a:ext cx="16481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500" b="1" dirty="0"/>
              <a:t>Mayo 2021</a:t>
            </a:r>
          </a:p>
          <a:p>
            <a:pPr algn="ctr"/>
            <a:r>
              <a:rPr lang="es-CL" sz="1500" dirty="0"/>
              <a:t>Cámara aprueba informe comisión mixta en tercer trámite constitucional 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CDBDBF9-EA7A-4878-A305-CFB09FB9DE32}"/>
              </a:ext>
            </a:extLst>
          </p:cNvPr>
          <p:cNvSpPr txBox="1"/>
          <p:nvPr/>
        </p:nvSpPr>
        <p:spPr>
          <a:xfrm>
            <a:off x="3772269" y="4556638"/>
            <a:ext cx="210422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500" b="1" dirty="0"/>
              <a:t>Marzo 2021 </a:t>
            </a:r>
          </a:p>
          <a:p>
            <a:pPr algn="ctr"/>
            <a:r>
              <a:rPr lang="es-CL" sz="1500" dirty="0"/>
              <a:t>Se crea comisión mixta entre SENADO y Cámara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21C17FA5-7286-4D55-9913-4727666A40A4}"/>
              </a:ext>
            </a:extLst>
          </p:cNvPr>
          <p:cNvSpPr txBox="1"/>
          <p:nvPr/>
        </p:nvSpPr>
        <p:spPr>
          <a:xfrm>
            <a:off x="5931919" y="4556638"/>
            <a:ext cx="1646493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500" b="1" dirty="0"/>
              <a:t>Junio 2021</a:t>
            </a:r>
          </a:p>
          <a:p>
            <a:pPr algn="ctr"/>
            <a:r>
              <a:rPr lang="es-CL" sz="1400" dirty="0"/>
              <a:t>SENADO aprueba informe comisión mixta en tercer tramite constitucional</a:t>
            </a:r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5A7A38DC-09C6-401D-A2BA-933D34085B02}"/>
              </a:ext>
            </a:extLst>
          </p:cNvPr>
          <p:cNvSpPr/>
          <p:nvPr/>
        </p:nvSpPr>
        <p:spPr>
          <a:xfrm>
            <a:off x="5745660" y="3812668"/>
            <a:ext cx="297951" cy="2909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933F3D69-DC42-46E6-A7E9-2A0799C932E6}"/>
              </a:ext>
            </a:extLst>
          </p:cNvPr>
          <p:cNvSpPr/>
          <p:nvPr/>
        </p:nvSpPr>
        <p:spPr>
          <a:xfrm>
            <a:off x="4666345" y="4119252"/>
            <a:ext cx="297951" cy="2909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5D1CF662-A74A-4F38-980C-6CCF1A03A350}"/>
              </a:ext>
            </a:extLst>
          </p:cNvPr>
          <p:cNvSpPr/>
          <p:nvPr/>
        </p:nvSpPr>
        <p:spPr>
          <a:xfrm>
            <a:off x="6694749" y="4128839"/>
            <a:ext cx="297951" cy="2909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3C0CF629-F62A-46EA-B397-6661EA982A20}"/>
              </a:ext>
            </a:extLst>
          </p:cNvPr>
          <p:cNvSpPr/>
          <p:nvPr/>
        </p:nvSpPr>
        <p:spPr>
          <a:xfrm>
            <a:off x="7766634" y="3804831"/>
            <a:ext cx="297951" cy="2909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54BDAC48-FF0A-4F8B-99E9-145E958CA2A5}"/>
              </a:ext>
            </a:extLst>
          </p:cNvPr>
          <p:cNvSpPr/>
          <p:nvPr/>
        </p:nvSpPr>
        <p:spPr>
          <a:xfrm>
            <a:off x="8723153" y="4130123"/>
            <a:ext cx="297951" cy="2909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9021429A-4092-416C-9477-35981B30CEC7}"/>
              </a:ext>
            </a:extLst>
          </p:cNvPr>
          <p:cNvSpPr txBox="1"/>
          <p:nvPr/>
        </p:nvSpPr>
        <p:spPr>
          <a:xfrm>
            <a:off x="7064158" y="2105026"/>
            <a:ext cx="1648197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500" b="1" dirty="0"/>
              <a:t>Junio 2021</a:t>
            </a:r>
          </a:p>
          <a:p>
            <a:pPr algn="ctr"/>
            <a:r>
              <a:rPr lang="es-CL" sz="1400" dirty="0"/>
              <a:t>Senadores de derecha presentan requerimiento de inconstitucionalidad al tribunal constitucional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9E6D0A8E-2C64-4EE6-8C54-009337DE5AA3}"/>
              </a:ext>
            </a:extLst>
          </p:cNvPr>
          <p:cNvSpPr txBox="1"/>
          <p:nvPr/>
        </p:nvSpPr>
        <p:spPr>
          <a:xfrm>
            <a:off x="8050044" y="4474466"/>
            <a:ext cx="1629174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500" b="1" dirty="0"/>
              <a:t>Julio 2021</a:t>
            </a:r>
          </a:p>
          <a:p>
            <a:pPr algn="ctr"/>
            <a:r>
              <a:rPr lang="es-CL" sz="1400" dirty="0"/>
              <a:t>Tribunal Constitucional acoge requerimiento de inconstitucionalidad 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266387CD-5C47-48BB-A2D2-783DCCD54225}"/>
              </a:ext>
            </a:extLst>
          </p:cNvPr>
          <p:cNvSpPr/>
          <p:nvPr/>
        </p:nvSpPr>
        <p:spPr>
          <a:xfrm>
            <a:off x="10857752" y="2296582"/>
            <a:ext cx="127084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ES LEY</a:t>
            </a:r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18331A3F-12F9-4237-9795-AB376BF7EB27}"/>
              </a:ext>
            </a:extLst>
          </p:cNvPr>
          <p:cNvSpPr/>
          <p:nvPr/>
        </p:nvSpPr>
        <p:spPr>
          <a:xfrm>
            <a:off x="9636078" y="3804831"/>
            <a:ext cx="297951" cy="2909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81BDFCEE-C595-4E9C-B878-56C7B9460C86}"/>
              </a:ext>
            </a:extLst>
          </p:cNvPr>
          <p:cNvSpPr/>
          <p:nvPr/>
        </p:nvSpPr>
        <p:spPr>
          <a:xfrm>
            <a:off x="10353537" y="4103576"/>
            <a:ext cx="297951" cy="2909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D1932C50-D3DD-4729-A1EA-D03C7EA17591}"/>
              </a:ext>
            </a:extLst>
          </p:cNvPr>
          <p:cNvSpPr txBox="1"/>
          <p:nvPr/>
        </p:nvSpPr>
        <p:spPr>
          <a:xfrm>
            <a:off x="8872128" y="2153426"/>
            <a:ext cx="1648197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500" b="1" dirty="0"/>
              <a:t>Sept 2021</a:t>
            </a:r>
          </a:p>
          <a:p>
            <a:pPr algn="ctr"/>
            <a:r>
              <a:rPr lang="es-CL" sz="1400" dirty="0"/>
              <a:t>Gobierno Piñera II realiza veto presidencial en Tribunal Constitucional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403C5D61-67CB-4F8E-87CD-21C6CA410AAD}"/>
              </a:ext>
            </a:extLst>
          </p:cNvPr>
          <p:cNvSpPr txBox="1"/>
          <p:nvPr/>
        </p:nvSpPr>
        <p:spPr>
          <a:xfrm>
            <a:off x="9679218" y="4420282"/>
            <a:ext cx="1629174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500" b="1" dirty="0"/>
              <a:t>Enero 2022</a:t>
            </a:r>
          </a:p>
          <a:p>
            <a:pPr algn="ctr"/>
            <a:r>
              <a:rPr lang="es-CL" sz="1400" dirty="0"/>
              <a:t>Proyecto Ley con veto modificado, vuelve y es votado a favor por las dos CAMARAS</a:t>
            </a:r>
          </a:p>
        </p:txBody>
      </p:sp>
    </p:spTree>
    <p:extLst>
      <p:ext uri="{BB962C8B-B14F-4D97-AF65-F5344CB8AC3E}">
        <p14:creationId xmlns:p14="http://schemas.microsoft.com/office/powerpoint/2010/main" val="141951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A50BCC-CC55-4115-BA7E-1DFD69B4A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2" y="375006"/>
            <a:ext cx="10772775" cy="957581"/>
          </a:xfrm>
        </p:spPr>
        <p:txBody>
          <a:bodyPr>
            <a:normAutofit/>
          </a:bodyPr>
          <a:lstStyle/>
          <a:p>
            <a:pPr algn="ctr"/>
            <a:r>
              <a:rPr lang="es-CL" sz="3600" dirty="0"/>
              <a:t>Para tener en consideración</a:t>
            </a:r>
            <a:endParaRPr lang="es-CL" sz="36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F8EDFA-CE11-4F64-8436-A060258F9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661" y="1332587"/>
            <a:ext cx="10980726" cy="495423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s-CL" sz="1800" dirty="0">
                <a:latin typeface="Arial" panose="020B0604020202020204" pitchFamily="34" charset="0"/>
                <a:cs typeface="Arial" panose="020B0604020202020204" pitchFamily="34" charset="0"/>
              </a:rPr>
              <a:t> Se crea un Sistema de Garantías y Protección Integral de los Derechos de la Niñez y Adolescencia, que estará integrado por el conjunto de políticas, instituciones y normas destinadas a respetar, promover y proteger el desarrollo físico, mental, espiritual, moral, cultural y social de los niños, niñas y adolescentes, hasta el máximo de los recursos de los que pueda disponer el Estado.</a:t>
            </a:r>
          </a:p>
          <a:p>
            <a:pPr algn="just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s-CL" sz="1800" dirty="0">
                <a:latin typeface="Arial" panose="020B0604020202020204" pitchFamily="34" charset="0"/>
                <a:cs typeface="Arial" panose="020B0604020202020204" pitchFamily="34" charset="0"/>
              </a:rPr>
              <a:t> De forma progresiva se irán terminando las OPD (oficinas de protección de derechos) y se implementaran las OLN (oficinas locales de niñez). Es importante poner atención cuantas de las oficinas (OLN) se van  a iniciar, como y en cuanto tiempo, entendiendo que el plazo que puso el presidente según decreto, es de 5 años a contar de la aprobación de esta ley.</a:t>
            </a:r>
          </a:p>
          <a:p>
            <a:pPr algn="just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s-CL" sz="1800" dirty="0">
                <a:latin typeface="Arial" panose="020B0604020202020204" pitchFamily="34" charset="0"/>
                <a:cs typeface="Arial" panose="020B0604020202020204" pitchFamily="34" charset="0"/>
              </a:rPr>
              <a:t> El programa Chile crece Contigo (</a:t>
            </a:r>
            <a:r>
              <a:rPr lang="es-C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CHCC) </a:t>
            </a:r>
            <a:r>
              <a:rPr lang="es-CL" sz="1800" dirty="0">
                <a:latin typeface="Arial" panose="020B0604020202020204" pitchFamily="34" charset="0"/>
                <a:cs typeface="Arial" panose="020B0604020202020204" pitchFamily="34" charset="0"/>
              </a:rPr>
              <a:t>será </a:t>
            </a:r>
            <a:r>
              <a:rPr lang="es-C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Subsistema del sistema de protección integral de la infancia, la ley de garantía deberá articularse con el programa CHCC, a fin de dar vinculación de la oferta de los servicios sociales. </a:t>
            </a:r>
            <a:r>
              <a:rPr lang="es-MX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misión de este subsistema es acompañar, proteger y apoyar integralmente, a todos los niños, niñas y sus familias, un acceso expedito a los servicios y prestaciones que atienden sus necesidades y apoyan su desarrollo en cada etapa de su crecimiento.</a:t>
            </a:r>
            <a:endParaRPr lang="es-CL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s-C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la Ley de tribunales de familia 19.968 se incorpora un nuevo inciso: </a:t>
            </a:r>
            <a:r>
              <a:rPr lang="es-C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“Tratándose de los procedimientos señalados en los párrafos 1º y 2° del Título IV de esta ley, la intervención del abogado del niño, niña o adolescente será obligatoria y su omisión se sancionará con la nulidad de todo lo obrado”.</a:t>
            </a:r>
            <a:endParaRPr lang="es-CL" sz="18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buFont typeface="Courier New" panose="02070309020205020404" pitchFamily="49" charset="0"/>
              <a:buChar char="o"/>
            </a:pPr>
            <a:endParaRPr lang="es-C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396BCF2-B546-4D21-951C-B296215CEB5C}"/>
              </a:ext>
            </a:extLst>
          </p:cNvPr>
          <p:cNvSpPr txBox="1"/>
          <p:nvPr/>
        </p:nvSpPr>
        <p:spPr>
          <a:xfrm>
            <a:off x="3047144" y="3242282"/>
            <a:ext cx="6097712" cy="3734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just">
              <a:lnSpc>
                <a:spcPct val="110000"/>
              </a:lnSpc>
            </a:pPr>
            <a:endParaRPr lang="es-CL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905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B396BCF2-B546-4D21-951C-B296215CEB5C}"/>
              </a:ext>
            </a:extLst>
          </p:cNvPr>
          <p:cNvSpPr txBox="1"/>
          <p:nvPr/>
        </p:nvSpPr>
        <p:spPr>
          <a:xfrm>
            <a:off x="3047144" y="3242282"/>
            <a:ext cx="6097712" cy="3734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just">
              <a:lnSpc>
                <a:spcPct val="110000"/>
              </a:lnSpc>
            </a:pPr>
            <a:endParaRPr lang="es-CL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501C047A-0ADB-445E-BFFA-78C6AEA18BF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59" t="9472" r="7097" b="7274"/>
          <a:stretch/>
        </p:blipFill>
        <p:spPr>
          <a:xfrm>
            <a:off x="1545432" y="1009702"/>
            <a:ext cx="9101136" cy="48385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61B067C3-E570-4897-9214-0DD7A2EFC29B}"/>
              </a:ext>
            </a:extLst>
          </p:cNvPr>
          <p:cNvSpPr txBox="1"/>
          <p:nvPr/>
        </p:nvSpPr>
        <p:spPr>
          <a:xfrm>
            <a:off x="2324521" y="6372225"/>
            <a:ext cx="57134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100" dirty="0"/>
              <a:t>Fuente: https://www.camara.cl/verDoc.aspx?prmID=220476&amp;prmTipo=DOCUMENTO_COMISION</a:t>
            </a:r>
          </a:p>
        </p:txBody>
      </p:sp>
    </p:spTree>
    <p:extLst>
      <p:ext uri="{BB962C8B-B14F-4D97-AF65-F5344CB8AC3E}">
        <p14:creationId xmlns:p14="http://schemas.microsoft.com/office/powerpoint/2010/main" val="1288993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585D2CBB-95BD-41C0-BD31-CD4F60253782}"/>
              </a:ext>
            </a:extLst>
          </p:cNvPr>
          <p:cNvSpPr txBox="1"/>
          <p:nvPr/>
        </p:nvSpPr>
        <p:spPr>
          <a:xfrm>
            <a:off x="7387120" y="6308333"/>
            <a:ext cx="4304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000" b="1" i="1" dirty="0"/>
              <a:t>Todos los derechos reservados FI 2022</a:t>
            </a:r>
          </a:p>
        </p:txBody>
      </p:sp>
    </p:spTree>
    <p:extLst>
      <p:ext uri="{BB962C8B-B14F-4D97-AF65-F5344CB8AC3E}">
        <p14:creationId xmlns:p14="http://schemas.microsoft.com/office/powerpoint/2010/main" val="1027275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etropolitano">
  <a:themeElements>
    <a:clrScheme name="Violet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Metropolitan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3ACF124-275F-44F2-8DE0-0A755069829B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3388</TotalTime>
  <Words>648</Words>
  <Application>Microsoft Office PowerPoint</Application>
  <PresentationFormat>Panorámica</PresentationFormat>
  <Paragraphs>41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Metropolitano</vt:lpstr>
      <vt:lpstr>Presentación de PowerPoint</vt:lpstr>
      <vt:lpstr>¿Para que es esta Ley?</vt:lpstr>
      <vt:lpstr>Las etapas que ha vivido</vt:lpstr>
      <vt:lpstr>Para tener en consideración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PROPUESTA MEJORA SENAME</dc:title>
  <dc:creator>HP450</dc:creator>
  <cp:lastModifiedBy>Sebastián Ignacio Toledo Flores</cp:lastModifiedBy>
  <cp:revision>112</cp:revision>
  <dcterms:created xsi:type="dcterms:W3CDTF">2017-05-04T20:43:23Z</dcterms:created>
  <dcterms:modified xsi:type="dcterms:W3CDTF">2022-03-06T15:24:21Z</dcterms:modified>
</cp:coreProperties>
</file>